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4" r:id="rId4"/>
    <p:sldId id="283" r:id="rId5"/>
    <p:sldId id="288" r:id="rId6"/>
    <p:sldId id="289" r:id="rId7"/>
    <p:sldId id="290" r:id="rId8"/>
    <p:sldId id="291" r:id="rId9"/>
    <p:sldId id="285" r:id="rId10"/>
    <p:sldId id="259" r:id="rId11"/>
    <p:sldId id="260" r:id="rId12"/>
    <p:sldId id="292" r:id="rId13"/>
    <p:sldId id="261" r:id="rId14"/>
    <p:sldId id="282" r:id="rId15"/>
    <p:sldId id="262" r:id="rId16"/>
    <p:sldId id="267" r:id="rId17"/>
    <p:sldId id="293" r:id="rId18"/>
    <p:sldId id="271" r:id="rId19"/>
    <p:sldId id="263" r:id="rId20"/>
    <p:sldId id="286" r:id="rId21"/>
    <p:sldId id="272" r:id="rId22"/>
    <p:sldId id="273" r:id="rId23"/>
    <p:sldId id="274" r:id="rId24"/>
    <p:sldId id="275" r:id="rId25"/>
    <p:sldId id="276" r:id="rId26"/>
    <p:sldId id="265" r:id="rId27"/>
    <p:sldId id="277" r:id="rId28"/>
    <p:sldId id="287" r:id="rId29"/>
    <p:sldId id="266" r:id="rId30"/>
    <p:sldId id="278" r:id="rId31"/>
    <p:sldId id="279" r:id="rId32"/>
    <p:sldId id="280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84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 useBgFill="1">
        <p:nvSpPr>
          <p:cNvPr id="11" name="Rounded Rectangle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 useBgFill="1">
        <p:nvSpPr>
          <p:cNvPr id="12" name="Rounded Rectangle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7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E415C-D416-45E8-8193-E60D51BE303B}" type="datetimeFigureOut">
              <a:rPr lang="en-US"/>
              <a:pPr>
                <a:defRPr/>
              </a:pPr>
              <a:t>5/15/2012</a:t>
            </a:fld>
            <a:endParaRPr lang="en-US" dirty="0"/>
          </a:p>
        </p:txBody>
      </p:sp>
      <p:sp>
        <p:nvSpPr>
          <p:cNvPr id="18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EDB6E15-A109-4D20-ACB3-2337BC1BDB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2868D-B2A5-4771-ABD0-231EBA6D8333}" type="datetimeFigureOut">
              <a:rPr lang="en-US"/>
              <a:pPr>
                <a:defRPr/>
              </a:pPr>
              <a:t>5/15/2012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20CBF-D766-489D-B115-D066DF3BE0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85B57-6AFE-4EF8-9029-183420B445BB}" type="datetimeFigureOut">
              <a:rPr lang="en-US"/>
              <a:pPr>
                <a:defRPr/>
              </a:pPr>
              <a:t>5/15/2012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C4F1E-EAF5-4529-8FBA-B9FF5F371C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52842-E2C1-49E9-8D42-86F8DC222551}" type="datetimeFigureOut">
              <a:rPr lang="en-US"/>
              <a:pPr>
                <a:defRPr/>
              </a:pPr>
              <a:t>5/15/2012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05BFB-EA87-4171-BC9D-A5CE4866C4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1419D-5924-4A75-AB63-4DEF84A1A59B}" type="datetimeFigureOut">
              <a:rPr lang="en-US"/>
              <a:pPr>
                <a:defRPr/>
              </a:pPr>
              <a:t>5/15/2012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65D9F-A84A-42E6-80D2-07DC6980E2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CBC1D-250F-4EDB-977C-69E8888C050B}" type="datetimeFigureOut">
              <a:rPr lang="en-US"/>
              <a:pPr>
                <a:defRPr/>
              </a:pPr>
              <a:t>5/15/2012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19160-2D12-4E07-A35B-CAA36CEC89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A7A0190-62F8-4EA6-9C91-C4ED1250B8F8}" type="datetimeFigureOut">
              <a:rPr lang="en-US"/>
              <a:pPr>
                <a:defRPr/>
              </a:pPr>
              <a:t>5/15/2012</a:t>
            </a:fld>
            <a:endParaRPr lang="en-US" dirty="0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A7B3158-28A0-4CCC-B67F-47EF0E536E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E0E3C-BA72-466B-93EA-88A2E4EE5CB9}" type="datetimeFigureOut">
              <a:rPr lang="en-US"/>
              <a:pPr>
                <a:defRPr/>
              </a:pPr>
              <a:t>5/15/2012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DEA83-4B22-4077-8CCC-8F213C67D3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13BA4-0DE5-481C-8D84-10D6C6DF468F}" type="datetimeFigureOut">
              <a:rPr lang="en-US"/>
              <a:pPr>
                <a:defRPr/>
              </a:pPr>
              <a:t>5/15/2012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9A667-070C-4C33-B41D-00180B2365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10CFE-BAF2-4E71-A7BD-D09E9BB80FAD}" type="datetimeFigureOut">
              <a:rPr lang="en-US"/>
              <a:pPr>
                <a:defRPr/>
              </a:pPr>
              <a:t>5/15/2012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0C073-72D9-4D3C-BCE9-AE0AF1A723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12A44-B6F3-4257-813C-178E2FEE54A3}" type="datetimeFigureOut">
              <a:rPr lang="en-US"/>
              <a:pPr>
                <a:defRPr/>
              </a:pPr>
              <a:t>5/15/2012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6062A-ECE6-492C-A9D6-ED5845FC38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4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65AE8AC-0059-480D-9624-E1D4F99692A5}" type="datetimeFigureOut">
              <a:rPr lang="en-US"/>
              <a:pPr>
                <a:defRPr/>
              </a:pPr>
              <a:t>5/15/2012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A4B8F85-9970-4DE5-9DA1-C1CC8FD287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73" r:id="rId5"/>
    <p:sldLayoutId id="2147483674" r:id="rId6"/>
    <p:sldLayoutId id="2147483668" r:id="rId7"/>
    <p:sldLayoutId id="2147483667" r:id="rId8"/>
    <p:sldLayoutId id="2147483666" r:id="rId9"/>
    <p:sldLayoutId id="2147483665" r:id="rId10"/>
    <p:sldLayoutId id="214748366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ＭＳ Ｐゴシック" pitchFamily="84" charset="-128"/>
          <a:cs typeface="ＭＳ Ｐゴシック" pitchFamily="84" charset="-128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84" charset="0"/>
          <a:ea typeface="ＭＳ Ｐゴシック" pitchFamily="84" charset="-128"/>
          <a:cs typeface="ＭＳ Ｐゴシック" pitchFamily="84" charset="-128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84" charset="0"/>
          <a:ea typeface="ＭＳ Ｐゴシック" pitchFamily="84" charset="-128"/>
          <a:cs typeface="ＭＳ Ｐゴシック" pitchFamily="84" charset="-128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84" charset="0"/>
          <a:ea typeface="ＭＳ Ｐゴシック" pitchFamily="84" charset="-128"/>
          <a:cs typeface="ＭＳ Ｐゴシック" pitchFamily="84" charset="-128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84" charset="0"/>
          <a:ea typeface="ＭＳ Ｐゴシック" pitchFamily="84" charset="-128"/>
          <a:cs typeface="ＭＳ Ｐゴシック" pitchFamily="8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84" charset="0"/>
          <a:ea typeface="ＭＳ Ｐゴシック" pitchFamily="84" charset="-128"/>
          <a:cs typeface="ＭＳ Ｐゴシック" pitchFamily="8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84" charset="0"/>
          <a:ea typeface="ＭＳ Ｐゴシック" pitchFamily="84" charset="-128"/>
          <a:cs typeface="ＭＳ Ｐゴシック" pitchFamily="8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84" charset="0"/>
          <a:ea typeface="ＭＳ Ｐゴシック" pitchFamily="84" charset="-128"/>
          <a:cs typeface="ＭＳ Ｐゴシック" pitchFamily="8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84" charset="0"/>
          <a:ea typeface="ＭＳ Ｐゴシック" pitchFamily="84" charset="-128"/>
          <a:cs typeface="ＭＳ Ｐゴシック" pitchFamily="84" charset="-128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84" charset="0"/>
        <a:buChar char="•"/>
        <a:defRPr sz="2800" kern="1200">
          <a:solidFill>
            <a:schemeClr val="tx1"/>
          </a:solidFill>
          <a:latin typeface="+mn-lt"/>
          <a:ea typeface="ＭＳ Ｐゴシック" pitchFamily="84" charset="-128"/>
          <a:cs typeface="ＭＳ Ｐゴシック" pitchFamily="84" charset="-128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Georgia" pitchFamily="84" charset="0"/>
        <a:buChar char="▫"/>
        <a:defRPr sz="2600" kern="1200">
          <a:solidFill>
            <a:schemeClr val="accent2"/>
          </a:solidFill>
          <a:latin typeface="+mn-lt"/>
          <a:ea typeface="ＭＳ Ｐゴシック" pitchFamily="84" charset="-128"/>
          <a:cs typeface="+mn-cs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84" charset="2"/>
        <a:buChar char=""/>
        <a:defRPr sz="2400" kern="1200">
          <a:solidFill>
            <a:schemeClr val="accent1"/>
          </a:solidFill>
          <a:latin typeface="+mn-lt"/>
          <a:ea typeface="ＭＳ Ｐゴシック" pitchFamily="84" charset="-128"/>
          <a:cs typeface="+mn-cs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84" charset="2"/>
        <a:buChar char=""/>
        <a:defRPr sz="2200" kern="1200">
          <a:solidFill>
            <a:schemeClr val="accent1"/>
          </a:solidFill>
          <a:latin typeface="+mn-lt"/>
          <a:ea typeface="ＭＳ Ｐゴシック" pitchFamily="84" charset="-128"/>
          <a:cs typeface="+mn-cs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84" charset="0"/>
        <a:buChar char="▫"/>
        <a:defRPr sz="2000" kern="1200">
          <a:solidFill>
            <a:srgbClr val="A04DA3"/>
          </a:solidFill>
          <a:latin typeface="+mn-lt"/>
          <a:ea typeface="ＭＳ Ｐゴシック" pitchFamily="84" charset="-128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539552" y="692696"/>
            <a:ext cx="8458200" cy="1470025"/>
          </a:xfrm>
        </p:spPr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en-US" sz="55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Emotional Development</a:t>
            </a:r>
          </a:p>
        </p:txBody>
      </p:sp>
      <p:pic>
        <p:nvPicPr>
          <p:cNvPr id="1026" name="Picture 2" descr="C:\Users\jpotena\AppData\Local\Microsoft\Windows\Temporary Internet Files\Content.IE5\1NN1TP0G\MP90040951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564904"/>
            <a:ext cx="3501008" cy="3501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Emotional Development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Toddlers</a:t>
            </a:r>
          </a:p>
          <a:p>
            <a:pPr lvl="1"/>
            <a:r>
              <a:rPr lang="en-US" dirty="0" smtClean="0"/>
              <a:t>Capable of a full range of emotions, including complex feelings</a:t>
            </a:r>
          </a:p>
          <a:p>
            <a:pPr lvl="2"/>
            <a:r>
              <a:rPr lang="en-US" dirty="0" smtClean="0"/>
              <a:t>Pride, jealousy</a:t>
            </a:r>
          </a:p>
          <a:p>
            <a:pPr lvl="1"/>
            <a:r>
              <a:rPr lang="en-US" dirty="0" smtClean="0"/>
              <a:t>Egocentric</a:t>
            </a:r>
          </a:p>
          <a:p>
            <a:pPr lvl="2"/>
            <a:r>
              <a:rPr lang="en-US" dirty="0" smtClean="0"/>
              <a:t>Self-centered, not capable of thinking beyond themselves</a:t>
            </a:r>
          </a:p>
          <a:p>
            <a:pPr lvl="2">
              <a:buFont typeface="Wingdings 2" pitchFamily="84" charset="2"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Emotional Development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Preschoolers</a:t>
            </a:r>
          </a:p>
          <a:p>
            <a:pPr lvl="1"/>
            <a:r>
              <a:rPr lang="en-US" dirty="0" smtClean="0"/>
              <a:t>Begin to learn sharing and taking turns, they still see things only from their own point of view</a:t>
            </a:r>
          </a:p>
          <a:p>
            <a:pPr lvl="1"/>
            <a:r>
              <a:rPr lang="en-US" dirty="0" smtClean="0"/>
              <a:t>Extreme emotions and short-lived</a:t>
            </a:r>
          </a:p>
          <a:p>
            <a:pPr lvl="1"/>
            <a:r>
              <a:rPr lang="en-US" dirty="0" smtClean="0"/>
              <a:t>May rage instantly from minor frustrations, then calm to contentment very quickly</a:t>
            </a:r>
          </a:p>
          <a:p>
            <a:pPr lvl="1"/>
            <a:r>
              <a:rPr lang="en-US" dirty="0" smtClean="0"/>
              <a:t>Fears become more intense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Emotional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important factors that affect emotions:</a:t>
            </a:r>
          </a:p>
          <a:p>
            <a:pPr lvl="1"/>
            <a:r>
              <a:rPr lang="en-US" dirty="0" smtClean="0"/>
              <a:t>Independence</a:t>
            </a:r>
          </a:p>
          <a:p>
            <a:pPr lvl="1"/>
            <a:r>
              <a:rPr lang="en-US" dirty="0" smtClean="0"/>
              <a:t>Self Image</a:t>
            </a:r>
          </a:p>
          <a:p>
            <a:pPr lvl="1"/>
            <a:r>
              <a:rPr lang="en-US" dirty="0" smtClean="0"/>
              <a:t>Self Esteem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1283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Emotional Development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Striving for independence</a:t>
            </a:r>
          </a:p>
          <a:p>
            <a:pPr lvl="1"/>
            <a:r>
              <a:rPr lang="en-US" dirty="0" smtClean="0"/>
              <a:t>Waver between dependence and independence</a:t>
            </a:r>
          </a:p>
          <a:p>
            <a:pPr lvl="1"/>
            <a:r>
              <a:rPr lang="en-US" dirty="0" smtClean="0"/>
              <a:t>New motor and intellectual skills spur toddlers and preschoolers to do more for themselves</a:t>
            </a:r>
          </a:p>
          <a:p>
            <a:pPr lvl="2"/>
            <a:r>
              <a:rPr lang="en-US" dirty="0" smtClean="0"/>
              <a:t>Increases independence, boosts self-confidence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Emotional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Encourage independence</a:t>
            </a:r>
          </a:p>
          <a:p>
            <a:pPr lvl="4"/>
            <a:r>
              <a:rPr lang="en-US" dirty="0" smtClean="0"/>
              <a:t>Teach children skills they need</a:t>
            </a:r>
          </a:p>
          <a:p>
            <a:pPr lvl="5"/>
            <a:r>
              <a:rPr lang="en-US" dirty="0" smtClean="0"/>
              <a:t>Practice skills</a:t>
            </a:r>
          </a:p>
          <a:p>
            <a:pPr lvl="5"/>
            <a:r>
              <a:rPr lang="en-US" dirty="0" smtClean="0"/>
              <a:t>Let children select what they wear</a:t>
            </a:r>
          </a:p>
          <a:p>
            <a:pPr lvl="5"/>
            <a:r>
              <a:rPr lang="en-US" dirty="0" smtClean="0"/>
              <a:t>Chores</a:t>
            </a:r>
          </a:p>
          <a:p>
            <a:pPr lvl="4"/>
            <a:r>
              <a:rPr lang="en-US" dirty="0" smtClean="0"/>
              <a:t>Praise efforts</a:t>
            </a:r>
          </a:p>
          <a:p>
            <a:pPr lvl="4"/>
            <a:r>
              <a:rPr lang="en-US" dirty="0" smtClean="0"/>
              <a:t>Ask questions to encourage them to solve problems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Emotional Development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Self-Image: the way you view yourself</a:t>
            </a:r>
          </a:p>
          <a:p>
            <a:pPr lvl="1"/>
            <a:r>
              <a:rPr lang="en-US" dirty="0" smtClean="0"/>
              <a:t>Gender Identity</a:t>
            </a:r>
          </a:p>
          <a:p>
            <a:pPr lvl="1"/>
            <a:r>
              <a:rPr lang="en-US" dirty="0" smtClean="0"/>
              <a:t>Self-Esteem: positive feelings about oneself</a:t>
            </a:r>
          </a:p>
          <a:p>
            <a:pPr>
              <a:buFont typeface="Georgia" pitchFamily="84" charset="0"/>
              <a:buNone/>
            </a:pPr>
            <a:endParaRPr lang="en-US" dirty="0" smtClean="0"/>
          </a:p>
          <a:p>
            <a:pPr>
              <a:buFont typeface="Georgia" pitchFamily="84" charset="0"/>
              <a:buNone/>
            </a:pPr>
            <a:r>
              <a:rPr lang="en-US" dirty="0" smtClean="0"/>
              <a:t>Build Positive Self-Image &amp; Self-Esteem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Self-Esteem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latin typeface="Arial" pitchFamily="84" charset="0"/>
              </a:rPr>
              <a:t>Children With High Self-Esteem: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latin typeface="Arial" pitchFamily="84" charset="0"/>
              </a:rPr>
              <a:t>Act independently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latin typeface="Arial" pitchFamily="84" charset="0"/>
              </a:rPr>
              <a:t>Assume responsibility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latin typeface="Arial" pitchFamily="84" charset="0"/>
              </a:rPr>
              <a:t>Take pride in their abilities</a:t>
            </a:r>
            <a:endParaRPr lang="en-US" sz="2200" dirty="0" smtClean="0">
              <a:latin typeface="Lucida Grande" pitchFamily="84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 smtClean="0">
                <a:latin typeface="Arial" pitchFamily="84" charset="0"/>
              </a:rPr>
              <a:t>Deal with their emotions</a:t>
            </a:r>
            <a:endParaRPr lang="en-US" sz="2200" dirty="0" smtClean="0">
              <a:latin typeface="Lucida Grande" pitchFamily="84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 smtClean="0">
                <a:latin typeface="Arial" pitchFamily="84" charset="0"/>
              </a:rPr>
              <a:t>Willingly accept new challenges</a:t>
            </a:r>
            <a:endParaRPr lang="en-US" sz="2200" dirty="0" smtClean="0">
              <a:latin typeface="Lucida Grande" pitchFamily="84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 smtClean="0">
                <a:latin typeface="Arial" pitchFamily="84" charset="0"/>
              </a:rPr>
              <a:t>Handle problems efficiently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latin typeface="Arial" pitchFamily="84" charset="0"/>
              </a:rPr>
              <a:t>Children With Low Self-Esteem:</a:t>
            </a:r>
            <a:endParaRPr lang="en-US" sz="2400" dirty="0" smtClean="0">
              <a:latin typeface="Lucida Grande" pitchFamily="84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 smtClean="0">
                <a:latin typeface="Arial" pitchFamily="84" charset="0"/>
              </a:rPr>
              <a:t>Feel unloved and unwanted</a:t>
            </a:r>
            <a:endParaRPr lang="en-US" sz="2200" dirty="0" smtClean="0">
              <a:latin typeface="Lucida Grande" pitchFamily="84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 smtClean="0">
                <a:latin typeface="Arial" pitchFamily="84" charset="0"/>
              </a:rPr>
              <a:t>Blame others for their own mistakes</a:t>
            </a:r>
            <a:endParaRPr lang="en-US" sz="2200" dirty="0" smtClean="0">
              <a:latin typeface="Lucida Grande" pitchFamily="84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 smtClean="0">
                <a:latin typeface="Arial" pitchFamily="84" charset="0"/>
              </a:rPr>
              <a:t>Avoid taking on new challenges or tasks</a:t>
            </a:r>
            <a:endParaRPr lang="en-US" sz="2200" dirty="0" smtClean="0">
              <a:latin typeface="Lucida Grande" pitchFamily="84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 smtClean="0">
                <a:latin typeface="Arial" pitchFamily="84" charset="0"/>
              </a:rPr>
              <a:t>Put themselves down</a:t>
            </a:r>
            <a:endParaRPr lang="en-US" sz="2200" dirty="0" smtClean="0">
              <a:latin typeface="Lucida Grande" pitchFamily="84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 smtClean="0">
                <a:latin typeface="Arial" pitchFamily="84" charset="0"/>
              </a:rPr>
              <a:t>Discredit their own abilities</a:t>
            </a:r>
            <a:endParaRPr lang="en-US" sz="2200" dirty="0" smtClean="0">
              <a:latin typeface="Lucida Grande" pitchFamily="84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 smtClean="0">
                <a:latin typeface="Arial" pitchFamily="84" charset="0"/>
              </a:rPr>
              <a:t>Are easily influenced or manipulated by others</a:t>
            </a:r>
            <a:endParaRPr lang="en-US" sz="2200" b="1" u="sng" dirty="0" smtClean="0">
              <a:solidFill>
                <a:srgbClr val="436565"/>
              </a:solidFill>
              <a:latin typeface="Arial" pitchFamily="8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Emotional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9062" indent="0">
              <a:buNone/>
            </a:pPr>
            <a:r>
              <a:rPr lang="en-US" sz="3000" dirty="0" smtClean="0"/>
              <a:t>Create </a:t>
            </a:r>
            <a:r>
              <a:rPr lang="en-US" sz="3000" dirty="0"/>
              <a:t>“All About Me” using newspaper layout</a:t>
            </a:r>
          </a:p>
          <a:p>
            <a:pPr lvl="2"/>
            <a:r>
              <a:rPr lang="en-US" dirty="0"/>
              <a:t>Headline </a:t>
            </a:r>
            <a:r>
              <a:rPr lang="en-US" dirty="0" smtClean="0"/>
              <a:t>(your name </a:t>
            </a:r>
            <a:r>
              <a:rPr lang="en-US" dirty="0"/>
              <a:t>and creative slogan)</a:t>
            </a:r>
          </a:p>
          <a:p>
            <a:pPr lvl="2"/>
            <a:r>
              <a:rPr lang="en-US" dirty="0"/>
              <a:t>Feature Story: Greatest Accomplishment</a:t>
            </a:r>
          </a:p>
          <a:p>
            <a:pPr lvl="2"/>
            <a:r>
              <a:rPr lang="en-US" dirty="0" smtClean="0"/>
              <a:t>Self-Portrait (picture you brought in)</a:t>
            </a:r>
            <a:endParaRPr lang="en-US" dirty="0"/>
          </a:p>
          <a:p>
            <a:pPr lvl="2"/>
            <a:r>
              <a:rPr lang="en-US" dirty="0" smtClean="0"/>
              <a:t>Favorites: Foods, Songs or Groups, Movie, Sport, School Subject, Color, Store</a:t>
            </a:r>
            <a:endParaRPr lang="en-US" dirty="0"/>
          </a:p>
          <a:p>
            <a:pPr lvl="2"/>
            <a:r>
              <a:rPr lang="en-US" dirty="0" smtClean="0"/>
              <a:t>Describe Your Friends &amp; Family</a:t>
            </a:r>
            <a:endParaRPr lang="en-US" dirty="0"/>
          </a:p>
          <a:p>
            <a:pPr lvl="2"/>
            <a:r>
              <a:rPr lang="en-US" dirty="0"/>
              <a:t>Personal </a:t>
            </a:r>
            <a:r>
              <a:rPr lang="en-US" dirty="0" smtClean="0"/>
              <a:t>Section Listing </a:t>
            </a:r>
            <a:r>
              <a:rPr lang="en-US" dirty="0"/>
              <a:t>Your Strengths</a:t>
            </a:r>
          </a:p>
          <a:p>
            <a:pPr lvl="2"/>
            <a:r>
              <a:rPr lang="en-US" dirty="0"/>
              <a:t>Funniest Thing That Happened to You</a:t>
            </a:r>
          </a:p>
          <a:p>
            <a:pPr lvl="2"/>
            <a:r>
              <a:rPr lang="en-US" dirty="0"/>
              <a:t>Your Future Plans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5758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a Positive Self-Image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500" dirty="0" smtClean="0"/>
              <a:t>Be accepting</a:t>
            </a:r>
          </a:p>
          <a:p>
            <a:r>
              <a:rPr lang="en-US" sz="2500" dirty="0" smtClean="0"/>
              <a:t>Correct misbehavior</a:t>
            </a:r>
          </a:p>
          <a:p>
            <a:r>
              <a:rPr lang="en-US" sz="2500" dirty="0" smtClean="0"/>
              <a:t>Criticize the behavior, not the child</a:t>
            </a:r>
          </a:p>
          <a:p>
            <a:r>
              <a:rPr lang="en-US" sz="2500" dirty="0" smtClean="0"/>
              <a:t>Offer praise appropriately</a:t>
            </a:r>
          </a:p>
          <a:p>
            <a:r>
              <a:rPr lang="en-US" sz="2500" dirty="0" smtClean="0"/>
              <a:t>Offer help tactfully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500" dirty="0" smtClean="0"/>
              <a:t>Commend effort, not achievement</a:t>
            </a:r>
          </a:p>
          <a:p>
            <a:r>
              <a:rPr lang="en-US" sz="2500" dirty="0" smtClean="0"/>
              <a:t>Allow healthy risks and mistakes</a:t>
            </a:r>
          </a:p>
          <a:p>
            <a:r>
              <a:rPr lang="en-US" sz="2500" dirty="0" smtClean="0"/>
              <a:t>Avoid comparisons</a:t>
            </a:r>
          </a:p>
          <a:p>
            <a:r>
              <a:rPr lang="en-US" sz="2500" dirty="0" smtClean="0"/>
              <a:t>Encourage participation</a:t>
            </a:r>
          </a:p>
          <a:p>
            <a:r>
              <a:rPr lang="en-US" sz="2500" dirty="0" smtClean="0"/>
              <a:t>Model appropriate self-esteem</a:t>
            </a:r>
          </a:p>
          <a:p>
            <a:r>
              <a:rPr lang="en-US" sz="2500" dirty="0" smtClean="0"/>
              <a:t>Give children time, attention, and respect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Emotional Development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Encourage Affection</a:t>
            </a:r>
          </a:p>
          <a:p>
            <a:pPr lvl="1"/>
            <a:r>
              <a:rPr lang="en-US" dirty="0" smtClean="0"/>
              <a:t>Infants brains thrive on affection from parents or caregivers- without it, areas of the brain where feelings of emotional closeness originate may not develop</a:t>
            </a:r>
          </a:p>
          <a:p>
            <a:r>
              <a:rPr lang="en-US" dirty="0" smtClean="0"/>
              <a:t>Encourage Empathy: </a:t>
            </a:r>
          </a:p>
          <a:p>
            <a:pPr lvl="1"/>
            <a:r>
              <a:rPr lang="en-US" dirty="0" smtClean="0"/>
              <a:t>The awareness of other people’s needs and feelings</a:t>
            </a:r>
          </a:p>
          <a:p>
            <a:pPr lvl="2"/>
            <a:r>
              <a:rPr lang="en-US" dirty="0" smtClean="0"/>
              <a:t>Remind children that others have feelings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Emotional Development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9062" indent="0">
              <a:buNone/>
            </a:pPr>
            <a:r>
              <a:rPr lang="en-US" b="1" i="1" dirty="0" smtClean="0"/>
              <a:t>DEFINITION</a:t>
            </a:r>
          </a:p>
          <a:p>
            <a:pPr lvl="1"/>
            <a:r>
              <a:rPr lang="en-US" dirty="0" smtClean="0"/>
              <a:t>Learning to recognize feelings and express them appropriately</a:t>
            </a:r>
          </a:p>
        </p:txBody>
      </p:sp>
      <p:pic>
        <p:nvPicPr>
          <p:cNvPr id="2050" name="Picture 2" descr="C:\Users\jpotena\AppData\Local\Microsoft\Windows\Temporary Internet Files\Content.IE5\DVUSC1RM\MP90044839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861048"/>
            <a:ext cx="4031940" cy="2687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Difficult Emotions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568" y="3356992"/>
            <a:ext cx="7772400" cy="1509712"/>
          </a:xfrm>
        </p:spPr>
        <p:txBody>
          <a:bodyPr/>
          <a:lstStyle/>
          <a:p>
            <a:r>
              <a:rPr lang="en-US" dirty="0" smtClean="0"/>
              <a:t>At times, children may express emotions that need to be dealt with and handled accordingly.</a:t>
            </a:r>
          </a:p>
          <a:p>
            <a:endParaRPr lang="en-US" dirty="0"/>
          </a:p>
          <a:p>
            <a:pPr marL="45720" lvl="1" indent="0" algn="ctr">
              <a:buClr>
                <a:srgbClr val="A04DA3"/>
              </a:buClr>
            </a:pPr>
            <a:r>
              <a:rPr lang="en-US" b="1" i="1" dirty="0"/>
              <a:t>Do not pass judgment on feelings, offer reassurance and guide children to express emotions in acceptable ways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0561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Difficult Emotions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Jealousy</a:t>
            </a:r>
          </a:p>
          <a:p>
            <a:pPr lvl="2"/>
            <a:r>
              <a:rPr lang="en-US" dirty="0" smtClean="0"/>
              <a:t>Praise accomplishments to let them know they are loved just as they are</a:t>
            </a:r>
          </a:p>
          <a:p>
            <a:pPr lvl="2"/>
            <a:r>
              <a:rPr lang="en-US" dirty="0" smtClean="0"/>
              <a:t>Avoid comparisons</a:t>
            </a:r>
          </a:p>
          <a:p>
            <a:pPr lvl="2"/>
            <a:r>
              <a:rPr lang="en-US" dirty="0" smtClean="0"/>
              <a:t>Human worth is not measured by a single quality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Difficult Emotions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Fear</a:t>
            </a:r>
          </a:p>
          <a:p>
            <a:pPr lvl="2"/>
            <a:r>
              <a:rPr lang="en-US" dirty="0" smtClean="0"/>
              <a:t>Comfort instead of lecturing</a:t>
            </a:r>
          </a:p>
          <a:p>
            <a:pPr lvl="2"/>
            <a:r>
              <a:rPr lang="en-US" dirty="0" smtClean="0"/>
              <a:t>Never force children into situations that frighten them</a:t>
            </a:r>
          </a:p>
          <a:p>
            <a:pPr lvl="2"/>
            <a:r>
              <a:rPr lang="en-US" dirty="0" smtClean="0"/>
              <a:t>Never ridicule children’s fears</a:t>
            </a:r>
          </a:p>
          <a:p>
            <a:pPr lvl="2"/>
            <a:r>
              <a:rPr lang="en-US" dirty="0" smtClean="0"/>
              <a:t>Never lie to children about their fears</a:t>
            </a:r>
          </a:p>
          <a:p>
            <a:pPr lvl="2"/>
            <a:r>
              <a:rPr lang="en-US" dirty="0" smtClean="0"/>
              <a:t>Don’t ignore children’s fears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Difficult Emotions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Separation Anxiety</a:t>
            </a:r>
          </a:p>
          <a:p>
            <a:pPr lvl="2"/>
            <a:r>
              <a:rPr lang="en-US" dirty="0" smtClean="0"/>
              <a:t>Realization that parents have to be away from them</a:t>
            </a:r>
          </a:p>
          <a:p>
            <a:pPr lvl="3"/>
            <a:r>
              <a:rPr lang="en-US" dirty="0" smtClean="0"/>
              <a:t>Avoid leaving when the child is asleep or distracted</a:t>
            </a:r>
          </a:p>
          <a:p>
            <a:pPr lvl="3"/>
            <a:r>
              <a:rPr lang="en-US" dirty="0" smtClean="0"/>
              <a:t>Discuss the separation matter-of-factly</a:t>
            </a:r>
          </a:p>
          <a:p>
            <a:pPr lvl="3"/>
            <a:r>
              <a:rPr lang="en-US" dirty="0" smtClean="0"/>
              <a:t>Spend time together before leaving</a:t>
            </a:r>
          </a:p>
          <a:p>
            <a:pPr lvl="3"/>
            <a:r>
              <a:rPr lang="en-US" dirty="0" smtClean="0"/>
              <a:t>Involve the child in an interesting activity</a:t>
            </a:r>
          </a:p>
          <a:p>
            <a:pPr lvl="3"/>
            <a:r>
              <a:rPr lang="en-US" dirty="0" smtClean="0"/>
              <a:t>Be consistent</a:t>
            </a:r>
          </a:p>
          <a:p>
            <a:pPr lvl="3"/>
            <a:r>
              <a:rPr lang="en-US" dirty="0" smtClean="0"/>
              <a:t>Leave quickly, with a smile and a wave goodbye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Difficult Emotions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Anger</a:t>
            </a:r>
          </a:p>
          <a:p>
            <a:pPr lvl="2"/>
            <a:r>
              <a:rPr lang="en-US" dirty="0" smtClean="0"/>
              <a:t>Teach how to manage this basic emotion</a:t>
            </a:r>
          </a:p>
          <a:p>
            <a:pPr lvl="2"/>
            <a:r>
              <a:rPr lang="en-US" dirty="0" smtClean="0"/>
              <a:t>Speak softly, remain calm and objective</a:t>
            </a:r>
          </a:p>
          <a:p>
            <a:pPr lvl="2"/>
            <a:r>
              <a:rPr lang="en-US" dirty="0" smtClean="0"/>
              <a:t>Be sure children do not harm themselves, others, or possessions</a:t>
            </a:r>
          </a:p>
          <a:p>
            <a:pPr lvl="2"/>
            <a:r>
              <a:rPr lang="en-US" dirty="0" smtClean="0"/>
              <a:t>At home, ignore the tantrum is there is no danger of injury</a:t>
            </a:r>
          </a:p>
          <a:p>
            <a:pPr lvl="2"/>
            <a:r>
              <a:rPr lang="en-US" dirty="0" smtClean="0"/>
              <a:t>In public, take child to a quieter place</a:t>
            </a:r>
          </a:p>
          <a:p>
            <a:pPr lvl="2"/>
            <a:r>
              <a:rPr lang="en-US" dirty="0" smtClean="0"/>
              <a:t>Save explanations for a calmer time</a:t>
            </a:r>
          </a:p>
          <a:p>
            <a:pPr lvl="2"/>
            <a:r>
              <a:rPr lang="en-US" dirty="0" smtClean="0"/>
              <a:t>Don’t reward a child for ending a tantrum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Difficult Emotions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Negativism (Opposition)</a:t>
            </a:r>
          </a:p>
          <a:p>
            <a:pPr lvl="2"/>
            <a:r>
              <a:rPr lang="en-US" dirty="0" smtClean="0"/>
              <a:t>Redirect the child</a:t>
            </a:r>
          </a:p>
          <a:p>
            <a:pPr lvl="2"/>
            <a:r>
              <a:rPr lang="en-US" dirty="0" smtClean="0"/>
              <a:t>Don’t scold or punish for saying no</a:t>
            </a:r>
          </a:p>
          <a:p>
            <a:pPr lvl="2"/>
            <a:r>
              <a:rPr lang="en-US" dirty="0" smtClean="0"/>
              <a:t>Don’t take it personally</a:t>
            </a:r>
          </a:p>
          <a:p>
            <a:pPr lvl="2"/>
            <a:r>
              <a:rPr lang="en-US" dirty="0" smtClean="0"/>
              <a:t>Don’t offer a choice where none exists</a:t>
            </a:r>
          </a:p>
          <a:p>
            <a:pPr lvl="2"/>
            <a:r>
              <a:rPr lang="en-US" dirty="0" smtClean="0"/>
              <a:t>Model a positive response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Difficult Emotions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Stress</a:t>
            </a:r>
          </a:p>
          <a:p>
            <a:pPr lvl="1"/>
            <a:r>
              <a:rPr lang="en-US" dirty="0" smtClean="0"/>
              <a:t>Sources:</a:t>
            </a:r>
          </a:p>
          <a:p>
            <a:pPr lvl="2"/>
            <a:r>
              <a:rPr lang="en-US" dirty="0" smtClean="0"/>
              <a:t>Death of a loved one</a:t>
            </a:r>
          </a:p>
          <a:p>
            <a:pPr lvl="2"/>
            <a:r>
              <a:rPr lang="en-US" dirty="0" smtClean="0"/>
              <a:t>Divorce, separation, or remarriage of a parent</a:t>
            </a:r>
          </a:p>
          <a:p>
            <a:pPr lvl="2"/>
            <a:r>
              <a:rPr lang="en-US" dirty="0" smtClean="0"/>
              <a:t>Moving to a new community</a:t>
            </a:r>
          </a:p>
          <a:p>
            <a:pPr lvl="2"/>
            <a:r>
              <a:rPr lang="en-US" dirty="0" smtClean="0"/>
              <a:t>Family violence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Difficult Emotions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Stress</a:t>
            </a:r>
          </a:p>
          <a:p>
            <a:pPr lvl="1"/>
            <a:r>
              <a:rPr lang="en-US" dirty="0" smtClean="0"/>
              <a:t>Evaluate expectations</a:t>
            </a:r>
          </a:p>
          <a:p>
            <a:pPr lvl="1"/>
            <a:r>
              <a:rPr lang="en-US" dirty="0" smtClean="0"/>
              <a:t>Reassure children by talking, listening, hugging, and spending time with them</a:t>
            </a:r>
          </a:p>
          <a:p>
            <a:pPr lvl="1"/>
            <a:r>
              <a:rPr lang="en-US" dirty="0" smtClean="0"/>
              <a:t>Calming effect</a:t>
            </a:r>
          </a:p>
          <a:p>
            <a:pPr lvl="1"/>
            <a:r>
              <a:rPr lang="en-US" dirty="0" smtClean="0"/>
              <a:t>Cutting down on outside activities and hectic schedules</a:t>
            </a:r>
          </a:p>
          <a:p>
            <a:pPr lvl="1"/>
            <a:r>
              <a:rPr lang="en-US" dirty="0" smtClean="0"/>
              <a:t>Make sure children get plenty of sleep and proper nutrition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Emotional Problems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At times, children have difficulty with emotional development which can lead to more serious emotional problems.  </a:t>
            </a:r>
          </a:p>
          <a:p>
            <a:endParaRPr lang="en-US" dirty="0"/>
          </a:p>
          <a:p>
            <a:pPr algn="ctr"/>
            <a:r>
              <a:rPr lang="en-US" b="1" i="1" dirty="0" smtClean="0"/>
              <a:t>Adults should seek professional help for children in these circumstances.</a:t>
            </a:r>
          </a:p>
          <a:p>
            <a:pPr algn="ctr"/>
            <a:endParaRPr lang="en-US" i="1" dirty="0"/>
          </a:p>
          <a:p>
            <a:r>
              <a:rPr lang="en-US" sz="2000" i="1" dirty="0" smtClean="0"/>
              <a:t>*  It is estimated that between 5-15% of children face emotional problems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17085630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Emotional Problems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Anxiety</a:t>
            </a:r>
          </a:p>
          <a:p>
            <a:pPr lvl="2"/>
            <a:r>
              <a:rPr lang="en-US" dirty="0" smtClean="0"/>
              <a:t>Strong feelings of worry and fear</a:t>
            </a:r>
          </a:p>
          <a:p>
            <a:pPr lvl="3"/>
            <a:r>
              <a:rPr lang="en-US" dirty="0" smtClean="0"/>
              <a:t>Talking to children to help them feel better</a:t>
            </a:r>
          </a:p>
          <a:p>
            <a:pPr lvl="3"/>
            <a:r>
              <a:rPr lang="en-US" dirty="0" smtClean="0"/>
              <a:t>Anxiety Disorder:</a:t>
            </a:r>
          </a:p>
          <a:p>
            <a:pPr lvl="4"/>
            <a:r>
              <a:rPr lang="en-US" dirty="0" smtClean="0"/>
              <a:t>Anxiety becomes so extreme it interferes with everyday life</a:t>
            </a:r>
          </a:p>
          <a:p>
            <a:pPr lvl="4"/>
            <a:r>
              <a:rPr lang="en-US" dirty="0" smtClean="0"/>
              <a:t>Excessive worries about school, families, and health</a:t>
            </a:r>
          </a:p>
          <a:p>
            <a:pPr lvl="5"/>
            <a:r>
              <a:rPr lang="en-US" dirty="0" smtClean="0"/>
              <a:t>Sweating, racing heart, and dizziness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Emotional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en-US" i="1" dirty="0" smtClean="0"/>
              <a:t>INFLUENCED BY:</a:t>
            </a:r>
          </a:p>
          <a:p>
            <a:pPr lvl="1"/>
            <a:r>
              <a:rPr lang="en-US" dirty="0" smtClean="0"/>
              <a:t>Heredity </a:t>
            </a:r>
            <a:r>
              <a:rPr lang="en-US" dirty="0"/>
              <a:t>(Nature)</a:t>
            </a:r>
          </a:p>
          <a:p>
            <a:pPr lvl="2"/>
            <a:r>
              <a:rPr lang="en-US" dirty="0" smtClean="0"/>
              <a:t>Determines temperament</a:t>
            </a:r>
            <a:endParaRPr lang="en-US" dirty="0"/>
          </a:p>
          <a:p>
            <a:pPr lvl="1"/>
            <a:r>
              <a:rPr lang="en-US" dirty="0"/>
              <a:t>Environment (Nurture)</a:t>
            </a:r>
          </a:p>
          <a:p>
            <a:pPr lvl="2"/>
            <a:r>
              <a:rPr lang="en-US" dirty="0" smtClean="0"/>
              <a:t>Surroundings</a:t>
            </a:r>
          </a:p>
          <a:p>
            <a:pPr lvl="2"/>
            <a:r>
              <a:rPr lang="en-US" dirty="0" smtClean="0"/>
              <a:t>Life events</a:t>
            </a:r>
            <a:endParaRPr lang="en-US" dirty="0"/>
          </a:p>
          <a:p>
            <a:pPr marL="109537" indent="0">
              <a:buNone/>
            </a:pPr>
            <a:endParaRPr lang="en-US" dirty="0"/>
          </a:p>
        </p:txBody>
      </p:sp>
      <p:pic>
        <p:nvPicPr>
          <p:cNvPr id="3074" name="Picture 2" descr="C:\Users\jpotena\AppData\Local\Microsoft\Windows\Temporary Internet Files\Content.IE5\6710A9RF\MP90040714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645024"/>
            <a:ext cx="3275349" cy="2182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43337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Emotional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Eating Disorders</a:t>
            </a:r>
          </a:p>
          <a:p>
            <a:pPr lvl="2"/>
            <a:r>
              <a:rPr lang="en-US" dirty="0" smtClean="0"/>
              <a:t>Anorexia nervosa: self-starvation</a:t>
            </a:r>
          </a:p>
          <a:p>
            <a:pPr lvl="2"/>
            <a:r>
              <a:rPr lang="en-US" dirty="0" smtClean="0"/>
              <a:t>Bulimia nervosa: vomiting or taking laxatives</a:t>
            </a:r>
          </a:p>
          <a:p>
            <a:pPr lvl="2"/>
            <a:r>
              <a:rPr lang="en-US" dirty="0" smtClean="0"/>
              <a:t>What can parents do?</a:t>
            </a:r>
          </a:p>
          <a:p>
            <a:pPr lvl="3"/>
            <a:r>
              <a:rPr lang="en-US" dirty="0" smtClean="0"/>
              <a:t>Accept their bodies and those of their children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Emotional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Depression	</a:t>
            </a:r>
          </a:p>
          <a:p>
            <a:pPr lvl="2"/>
            <a:r>
              <a:rPr lang="en-US" dirty="0" smtClean="0"/>
              <a:t>Childhood depression is more than just “feeling down”</a:t>
            </a:r>
          </a:p>
          <a:p>
            <a:pPr lvl="3"/>
            <a:r>
              <a:rPr lang="en-US" dirty="0" smtClean="0"/>
              <a:t>Affects about 5% of children</a:t>
            </a:r>
          </a:p>
          <a:p>
            <a:pPr lvl="2"/>
            <a:r>
              <a:rPr lang="en-US" dirty="0" smtClean="0"/>
              <a:t>Overwhelming feeling of sadness that interferes with abilities to handle emotions and enjoy life</a:t>
            </a:r>
          </a:p>
          <a:p>
            <a:pPr lvl="2"/>
            <a:r>
              <a:rPr lang="en-US" dirty="0" smtClean="0"/>
              <a:t>Signs of depression:</a:t>
            </a:r>
          </a:p>
          <a:p>
            <a:pPr lvl="3"/>
            <a:r>
              <a:rPr lang="en-US" dirty="0" smtClean="0"/>
              <a:t>Frequent crying, lack of energy, lack of concentration, difficulty getting along with others, increasing anger, running away from home, marked personality change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Emotional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Suicide</a:t>
            </a:r>
          </a:p>
          <a:p>
            <a:pPr lvl="2"/>
            <a:r>
              <a:rPr lang="en-US" dirty="0" smtClean="0"/>
              <a:t>Children think life is too painful to continue living</a:t>
            </a:r>
          </a:p>
          <a:p>
            <a:pPr lvl="3"/>
            <a:r>
              <a:rPr lang="en-US" dirty="0" smtClean="0"/>
              <a:t>Be aware of depression signs</a:t>
            </a:r>
          </a:p>
          <a:p>
            <a:pPr lvl="3"/>
            <a:r>
              <a:rPr lang="en-US" dirty="0" smtClean="0"/>
              <a:t>Keep communication open</a:t>
            </a:r>
          </a:p>
          <a:p>
            <a:pPr lvl="3"/>
            <a:r>
              <a:rPr lang="en-US" dirty="0" smtClean="0"/>
              <a:t>Don’t dismiss feelings that seem minor to you</a:t>
            </a:r>
          </a:p>
          <a:p>
            <a:pPr lvl="3"/>
            <a:r>
              <a:rPr lang="en-US" dirty="0" smtClean="0"/>
              <a:t>Discuss suicide in a straightforward way</a:t>
            </a:r>
          </a:p>
          <a:p>
            <a:pPr lvl="3"/>
            <a:r>
              <a:rPr lang="en-US" dirty="0" smtClean="0"/>
              <a:t>Recognize comments</a:t>
            </a:r>
          </a:p>
          <a:p>
            <a:pPr lvl="3"/>
            <a:r>
              <a:rPr lang="en-US" dirty="0" smtClean="0"/>
              <a:t>Seek help if you have suspicion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Emotional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Feelings</a:t>
            </a:r>
          </a:p>
          <a:p>
            <a:r>
              <a:rPr lang="en-US" dirty="0" smtClean="0"/>
              <a:t>Emotions</a:t>
            </a:r>
            <a:endParaRPr lang="en-US" dirty="0"/>
          </a:p>
        </p:txBody>
      </p:sp>
      <p:pic>
        <p:nvPicPr>
          <p:cNvPr id="4098" name="Picture 2" descr="http://www.feelingfacescards.com/images/poster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132856"/>
            <a:ext cx="3611629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5372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Emotional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Pattern of emotional development as children grow in their ability to express and handle emotions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487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Emotional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en-US" b="1" dirty="0" smtClean="0"/>
              <a:t>INFANTS</a:t>
            </a:r>
            <a:endParaRPr lang="en-US" dirty="0" smtClean="0"/>
          </a:p>
          <a:p>
            <a:r>
              <a:rPr lang="en-US" dirty="0" smtClean="0"/>
              <a:t>Temperament</a:t>
            </a:r>
          </a:p>
          <a:p>
            <a:pPr lvl="1"/>
            <a:r>
              <a:rPr lang="en-US" dirty="0" smtClean="0"/>
              <a:t>Style of reacting to the world and relating to others</a:t>
            </a:r>
          </a:p>
          <a:p>
            <a:pPr marL="11906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212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Emotional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marL="109537" indent="0">
              <a:buNone/>
            </a:pPr>
            <a:r>
              <a:rPr lang="en-US" b="1" dirty="0" smtClean="0"/>
              <a:t>INFANTS</a:t>
            </a:r>
            <a:endParaRPr lang="en-US" dirty="0"/>
          </a:p>
          <a:p>
            <a:pPr marL="119062" indent="0">
              <a:buNone/>
            </a:pPr>
            <a:r>
              <a:rPr lang="en-US" dirty="0" smtClean="0"/>
              <a:t>Nine views on temperament:</a:t>
            </a:r>
          </a:p>
          <a:p>
            <a:pPr marL="868362" lvl="1" indent="-457200"/>
            <a:r>
              <a:rPr lang="en-US" dirty="0" smtClean="0"/>
              <a:t>Each child has greater or lesser amount and need to be looked at in terms of all traits together to determine temperament</a:t>
            </a:r>
            <a:endParaRPr lang="en-US" dirty="0"/>
          </a:p>
          <a:p>
            <a:pPr marL="576262" indent="-457200"/>
            <a:r>
              <a:rPr lang="en-US" dirty="0" smtClean="0"/>
              <a:t>Intensity</a:t>
            </a:r>
          </a:p>
          <a:p>
            <a:pPr marL="576262" indent="-457200"/>
            <a:r>
              <a:rPr lang="en-US" dirty="0" smtClean="0"/>
              <a:t>Persistence</a:t>
            </a:r>
          </a:p>
          <a:p>
            <a:pPr marL="576262" indent="-457200"/>
            <a:r>
              <a:rPr lang="en-US" dirty="0" smtClean="0"/>
              <a:t>Sensitivity</a:t>
            </a:r>
          </a:p>
          <a:p>
            <a:pPr marL="576262" indent="-457200"/>
            <a:r>
              <a:rPr lang="en-US" dirty="0" smtClean="0"/>
              <a:t>Perceptiveness</a:t>
            </a:r>
          </a:p>
          <a:p>
            <a:pPr marL="576262" indent="-457200"/>
            <a:r>
              <a:rPr lang="en-US" dirty="0" smtClean="0"/>
              <a:t>Adaptability</a:t>
            </a:r>
          </a:p>
          <a:p>
            <a:pPr marL="576262" indent="-457200"/>
            <a:r>
              <a:rPr lang="en-US" dirty="0" smtClean="0"/>
              <a:t>Regularity</a:t>
            </a:r>
          </a:p>
          <a:p>
            <a:pPr marL="576262" indent="-457200"/>
            <a:r>
              <a:rPr lang="en-US" dirty="0" smtClean="0"/>
              <a:t>Energy</a:t>
            </a:r>
          </a:p>
          <a:p>
            <a:pPr marL="576262" indent="-457200"/>
            <a:r>
              <a:rPr lang="en-US" dirty="0" smtClean="0"/>
              <a:t>First Reaction</a:t>
            </a:r>
          </a:p>
          <a:p>
            <a:pPr marL="576262" indent="-457200"/>
            <a:r>
              <a:rPr lang="en-US" dirty="0" smtClean="0"/>
              <a:t>Mood</a:t>
            </a:r>
          </a:p>
        </p:txBody>
      </p:sp>
    </p:spTree>
    <p:extLst>
      <p:ext uri="{BB962C8B-B14F-4D97-AF65-F5344CB8AC3E}">
        <p14:creationId xmlns:p14="http://schemas.microsoft.com/office/powerpoint/2010/main" val="1969629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Emotional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88"/>
            <a:ext cx="8507288" cy="4324350"/>
          </a:xfrm>
        </p:spPr>
        <p:txBody>
          <a:bodyPr/>
          <a:lstStyle/>
          <a:p>
            <a:pPr marL="109537" indent="0">
              <a:buNone/>
            </a:pPr>
            <a:r>
              <a:rPr lang="en-US" b="1" dirty="0" smtClean="0"/>
              <a:t>INFANTS</a:t>
            </a:r>
            <a:endParaRPr lang="en-US" dirty="0" smtClean="0"/>
          </a:p>
          <a:p>
            <a:pPr marL="109537" indent="0">
              <a:buNone/>
            </a:pPr>
            <a:r>
              <a:rPr lang="en-US" dirty="0" smtClean="0"/>
              <a:t>Gradually develop emotions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200" b="1" i="1" dirty="0" smtClean="0"/>
              <a:t>At Birth</a:t>
            </a:r>
            <a:r>
              <a:rPr lang="en-US" sz="2200" i="1" dirty="0" smtClean="0"/>
              <a:t>: </a:t>
            </a:r>
            <a:r>
              <a:rPr lang="en-US" sz="2200" dirty="0" smtClean="0"/>
              <a:t>Pleasure to Satisfaction (</a:t>
            </a:r>
            <a:r>
              <a:rPr lang="en-US" sz="2200" i="1" dirty="0" smtClean="0"/>
              <a:t>Quiet) </a:t>
            </a:r>
            <a:r>
              <a:rPr lang="en-US" sz="2200" dirty="0" smtClean="0"/>
              <a:t>and Pain or Discomfort</a:t>
            </a:r>
            <a:r>
              <a:rPr lang="en-US" sz="2200" i="1" dirty="0" smtClean="0"/>
              <a:t> </a:t>
            </a:r>
            <a:r>
              <a:rPr lang="en-US" sz="2200" dirty="0" smtClean="0"/>
              <a:t>(</a:t>
            </a:r>
            <a:r>
              <a:rPr lang="en-US" sz="2200" i="1" dirty="0" smtClean="0"/>
              <a:t>Crying)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200" b="1" i="1" dirty="0" smtClean="0"/>
              <a:t>1-2mths: </a:t>
            </a:r>
            <a:r>
              <a:rPr lang="en-US" sz="2200" dirty="0" smtClean="0"/>
              <a:t>Delight </a:t>
            </a:r>
            <a:r>
              <a:rPr lang="en-US" sz="2200" i="1" dirty="0" smtClean="0"/>
              <a:t>(Smiling)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200" b="1" i="1" dirty="0" smtClean="0"/>
              <a:t>5 </a:t>
            </a:r>
            <a:r>
              <a:rPr lang="en-US" sz="2200" b="1" i="1" dirty="0" smtClean="0"/>
              <a:t>mths</a:t>
            </a:r>
            <a:r>
              <a:rPr lang="en-US" sz="2200" b="1" i="1" dirty="0" smtClean="0"/>
              <a:t>: </a:t>
            </a:r>
            <a:r>
              <a:rPr lang="en-US" sz="2200" dirty="0" smtClean="0"/>
              <a:t>Disgust- dislikes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200" b="1" i="1" dirty="0" smtClean="0"/>
              <a:t>8 </a:t>
            </a:r>
            <a:r>
              <a:rPr lang="en-US" sz="2200" b="1" i="1" dirty="0" err="1" smtClean="0"/>
              <a:t>mths</a:t>
            </a:r>
            <a:r>
              <a:rPr lang="en-US" sz="2200" b="1" i="1" dirty="0" smtClean="0"/>
              <a:t>: </a:t>
            </a:r>
            <a:r>
              <a:rPr lang="en-US" sz="2200" dirty="0" smtClean="0"/>
              <a:t>Elation- high spirits, Anger- don’t get their own way, and Fear- strangers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200" b="1" i="1" dirty="0" smtClean="0"/>
              <a:t>10 </a:t>
            </a:r>
            <a:r>
              <a:rPr lang="en-US" sz="2200" b="1" i="1" dirty="0" err="1" smtClean="0"/>
              <a:t>mths</a:t>
            </a:r>
            <a:r>
              <a:rPr lang="en-US" sz="2200" b="1" i="1" dirty="0" smtClean="0"/>
              <a:t>: </a:t>
            </a:r>
            <a:r>
              <a:rPr lang="en-US" sz="2200" dirty="0" smtClean="0"/>
              <a:t>Affection</a:t>
            </a:r>
          </a:p>
        </p:txBody>
      </p:sp>
    </p:spTree>
    <p:extLst>
      <p:ext uri="{BB962C8B-B14F-4D97-AF65-F5344CB8AC3E}">
        <p14:creationId xmlns:p14="http://schemas.microsoft.com/office/powerpoint/2010/main" val="2738134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Emotional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Emotional Timeline- </a:t>
            </a:r>
            <a:endParaRPr lang="en-US" dirty="0" smtClean="0"/>
          </a:p>
          <a:p>
            <a:pPr marL="109537" indent="0">
              <a:buNone/>
            </a:pPr>
            <a:r>
              <a:rPr lang="en-US" b="1" u="sng" dirty="0" smtClean="0"/>
              <a:t>DEVELOPMENTAL MILESTONES</a:t>
            </a:r>
          </a:p>
          <a:p>
            <a:pPr lvl="1"/>
            <a:r>
              <a:rPr lang="en-US" dirty="0" smtClean="0"/>
              <a:t>Working with your partner, </a:t>
            </a:r>
            <a:r>
              <a:rPr lang="en-US" dirty="0" smtClean="0"/>
              <a:t>create an emotional timeline. Refer to pages 308, 308 for newborn through 1 year and pages 378-391 for ages 1-3 and pages 458-477 for 4–6 year olds.</a:t>
            </a:r>
            <a:endParaRPr lang="en-US" b="1" dirty="0" smtClean="0"/>
          </a:p>
          <a:p>
            <a:pPr lvl="1"/>
            <a:r>
              <a:rPr lang="en-US" dirty="0" smtClean="0"/>
              <a:t>Read through each section, next find or draw pictures that illustrates each emotion and place it on the timeline.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0367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325</TotalTime>
  <Words>1073</Words>
  <Application>Microsoft Office PowerPoint</Application>
  <PresentationFormat>On-screen Show (4:3)</PresentationFormat>
  <Paragraphs>216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Urban</vt:lpstr>
      <vt:lpstr>Emotional Development</vt:lpstr>
      <vt:lpstr>Emotional Development</vt:lpstr>
      <vt:lpstr>Emotional Development</vt:lpstr>
      <vt:lpstr>Emotional Development</vt:lpstr>
      <vt:lpstr>Emotional Development</vt:lpstr>
      <vt:lpstr>Emotional Development</vt:lpstr>
      <vt:lpstr>Emotional Development</vt:lpstr>
      <vt:lpstr>Emotional Development</vt:lpstr>
      <vt:lpstr>Emotional Development</vt:lpstr>
      <vt:lpstr>Emotional Development</vt:lpstr>
      <vt:lpstr>Emotional Development</vt:lpstr>
      <vt:lpstr>Emotional Development</vt:lpstr>
      <vt:lpstr>Emotional Development</vt:lpstr>
      <vt:lpstr>Emotional Development</vt:lpstr>
      <vt:lpstr>Emotional Development</vt:lpstr>
      <vt:lpstr>Self-Esteem</vt:lpstr>
      <vt:lpstr>Emotional Development</vt:lpstr>
      <vt:lpstr>Building a Positive Self-Image</vt:lpstr>
      <vt:lpstr>Emotional Development</vt:lpstr>
      <vt:lpstr>Difficult Emotions</vt:lpstr>
      <vt:lpstr>Difficult Emotions</vt:lpstr>
      <vt:lpstr>Difficult Emotions</vt:lpstr>
      <vt:lpstr>Difficult Emotions</vt:lpstr>
      <vt:lpstr>Difficult Emotions</vt:lpstr>
      <vt:lpstr>Difficult Emotions</vt:lpstr>
      <vt:lpstr>Difficult Emotions</vt:lpstr>
      <vt:lpstr>Difficult Emotions</vt:lpstr>
      <vt:lpstr>Emotional Problems</vt:lpstr>
      <vt:lpstr>Emotional Problems</vt:lpstr>
      <vt:lpstr>Emotional Problems</vt:lpstr>
      <vt:lpstr>Emotional Problems</vt:lpstr>
      <vt:lpstr>Emotional Problems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Social-Emotional Development</dc:title>
  <dc:creator>POTENA, JULIE</dc:creator>
  <cp:lastModifiedBy>ERICSSON, DENISE</cp:lastModifiedBy>
  <cp:revision>46</cp:revision>
  <dcterms:created xsi:type="dcterms:W3CDTF">2010-01-12T16:41:41Z</dcterms:created>
  <dcterms:modified xsi:type="dcterms:W3CDTF">2012-05-15T17:39:21Z</dcterms:modified>
</cp:coreProperties>
</file>